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1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637" autoAdjust="0"/>
    <p:restoredTop sz="94670" autoAdjust="0"/>
  </p:normalViewPr>
  <p:slideViewPr>
    <p:cSldViewPr>
      <p:cViewPr varScale="1">
        <p:scale>
          <a:sx n="109" d="100"/>
          <a:sy n="109" d="100"/>
        </p:scale>
        <p:origin x="-486" y="-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Rot="1" noChangeArrowheads="1"/>
          </p:cNvSpPr>
          <p:nvPr>
            <p:ph type="ctrTitle"/>
          </p:nvPr>
        </p:nvSpPr>
        <p:spPr>
          <a:xfrm>
            <a:off x="685800" y="1981200"/>
            <a:ext cx="7772400" cy="160020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11267" name="Rectangle 3"/>
          <p:cNvSpPr>
            <a:spLocks noGrp="1" noRot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11268" name="Rectangle 4"/>
          <p:cNvSpPr>
            <a:spLocks noGrp="1" noChangeArrowheads="1"/>
          </p:cNvSpPr>
          <p:nvPr>
            <p:ph type="dt" sz="quarter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11269" name="Rectangle 5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11270" name="Rectangle 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AEA9BFEA-B50A-495B-957F-6A2782840D09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6" grpId="0"/>
      <p:bldP spid="11267" grpId="0" build="p">
        <p:tmplLst>
          <p:tmpl lvl="1">
            <p:tnLst>
              <p:par>
                <p:cTn presetID="49" presetClass="entr" presetSubtype="0" decel="100000" fill="hold" nodeType="click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26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11267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11267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11267"/>
                        </p:tgtEl>
                        <p:attrNameLst>
                          <p:attrName>style.rotation</p:attrName>
                        </p:attrNameLst>
                      </p:cBhvr>
                      <p:tavLst>
                        <p:tav tm="0">
                          <p:val>
                            <p:fltVal val="360"/>
                          </p:val>
                        </p:tav>
                        <p:tav tm="100000">
                          <p:val>
                            <p:fltVal val="0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11267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2D991B0-FF2D-47FE-AF29-A8D42B064F13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07188" y="228600"/>
            <a:ext cx="2135187" cy="587057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01625" y="228600"/>
            <a:ext cx="6253163" cy="587057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1269D9E-7EE5-430B-A9B3-E7F3D504DC03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625" y="228600"/>
            <a:ext cx="8510588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301625" y="1676400"/>
            <a:ext cx="4194175" cy="44227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76400"/>
            <a:ext cx="4194175" cy="44227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304800" y="6245225"/>
            <a:ext cx="2286000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286000" cy="476250"/>
          </a:xfrm>
        </p:spPr>
        <p:txBody>
          <a:bodyPr/>
          <a:lstStyle>
            <a:lvl1pPr>
              <a:defRPr/>
            </a:lvl1pPr>
          </a:lstStyle>
          <a:p>
            <a:fld id="{0EC0866C-7D72-4BD5-8F84-E3049CCF9A15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Заголовок, объект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625" y="228600"/>
            <a:ext cx="8510588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301625" y="1676400"/>
            <a:ext cx="4194175" cy="44227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648200" y="1676400"/>
            <a:ext cx="4194175" cy="44227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304800" y="6245225"/>
            <a:ext cx="2286000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286000" cy="476250"/>
          </a:xfrm>
        </p:spPr>
        <p:txBody>
          <a:bodyPr/>
          <a:lstStyle>
            <a:lvl1pPr>
              <a:defRPr/>
            </a:lvl1pPr>
          </a:lstStyle>
          <a:p>
            <a:fld id="{3D34F820-D5FC-476B-A317-F6141ED02BF3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Заголовок, текст и 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625" y="228600"/>
            <a:ext cx="8510588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301625" y="1676400"/>
            <a:ext cx="4194175" cy="44227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8200" y="1676400"/>
            <a:ext cx="4194175" cy="21351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648200" y="3963988"/>
            <a:ext cx="4194175" cy="213518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>
          <a:xfrm>
            <a:off x="304800" y="6245225"/>
            <a:ext cx="2286000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286000" cy="476250"/>
          </a:xfrm>
        </p:spPr>
        <p:txBody>
          <a:bodyPr/>
          <a:lstStyle>
            <a:lvl1pPr>
              <a:defRPr/>
            </a:lvl1pPr>
          </a:lstStyle>
          <a:p>
            <a:fld id="{03B6BD16-D285-4728-B9EC-1A80159CE0BC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7F58AAC-506C-4C2B-A5D6-BD9068696806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E6097AA-8E3F-4C1C-AFFA-8751385051AC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301625" y="1676400"/>
            <a:ext cx="4194175" cy="44227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76400"/>
            <a:ext cx="4194175" cy="44227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3762114-1F91-47FA-A2F4-8C0DC768E498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8114B4B-2F8D-4CC0-BB96-70FB7E934C2C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6E04B67-F1E8-483F-A20E-5A8F245D0D58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03E8E90-7E02-4EBD-A12E-47DAC46558A5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60E30CC-3F50-493E-A9AC-48CEAD63BE2B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1405D28-ADB2-4638-9FFB-EC62B450709A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6" cstate="print">
            <a:duotone>
              <a:schemeClr val="bg1"/>
              <a:srgbClr val="FFFFFF"/>
            </a:duotone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Rot="1" noChangeArrowheads="1"/>
          </p:cNvSpPr>
          <p:nvPr>
            <p:ph type="title"/>
          </p:nvPr>
        </p:nvSpPr>
        <p:spPr bwMode="auto">
          <a:xfrm>
            <a:off x="301625" y="228600"/>
            <a:ext cx="8510588" cy="1325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43" name="Rectangle 3"/>
          <p:cNvSpPr>
            <a:spLocks noGrp="1" noRot="1" noChangeArrowheads="1"/>
          </p:cNvSpPr>
          <p:nvPr>
            <p:ph type="body" idx="1"/>
          </p:nvPr>
        </p:nvSpPr>
        <p:spPr bwMode="auto">
          <a:xfrm>
            <a:off x="301625" y="1676400"/>
            <a:ext cx="8540750" cy="4422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4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04800" y="6245225"/>
            <a:ext cx="22860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4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endParaRPr lang="ru-RU"/>
          </a:p>
        </p:txBody>
      </p:sp>
      <p:sp>
        <p:nvSpPr>
          <p:cNvPr id="1024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4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endParaRPr lang="ru-RU"/>
          </a:p>
        </p:txBody>
      </p:sp>
      <p:sp>
        <p:nvSpPr>
          <p:cNvPr id="1024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2860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4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fld id="{1F8E8E42-B2FF-407E-9375-8C7ECA54E148}" type="slidenum">
              <a:rPr lang="ru-RU"/>
              <a:pPr/>
              <a:t>‹#›</a:t>
            </a:fld>
            <a:endParaRPr lang="ru-RU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52" r:id="rId1"/>
    <p:sldLayoutId id="2147483653" r:id="rId2"/>
    <p:sldLayoutId id="2147483654" r:id="rId3"/>
    <p:sldLayoutId id="2147483655" r:id="rId4"/>
    <p:sldLayoutId id="2147483656" r:id="rId5"/>
    <p:sldLayoutId id="2147483657" r:id="rId6"/>
    <p:sldLayoutId id="2147483658" r:id="rId7"/>
    <p:sldLayoutId id="2147483659" r:id="rId8"/>
    <p:sldLayoutId id="2147483660" r:id="rId9"/>
    <p:sldLayoutId id="2147483661" r:id="rId10"/>
    <p:sldLayoutId id="2147483662" r:id="rId11"/>
    <p:sldLayoutId id="2147483663" r:id="rId12"/>
    <p:sldLayoutId id="2147483664" r:id="rId13"/>
    <p:sldLayoutId id="2147483665" r:id="rId14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0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0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0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0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02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02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02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02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02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02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02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02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2" grpId="0"/>
      <p:bldP spid="10243" grpId="0" build="p">
        <p:tmplLst>
          <p:tmpl lvl="1">
            <p:tnLst>
              <p:par>
                <p:cTn presetID="49" presetClass="entr" presetSubtype="0" decel="100000" fill="hold" nodeType="click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4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10243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10243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10243"/>
                        </p:tgtEl>
                        <p:attrNameLst>
                          <p:attrName>style.rotation</p:attrName>
                        </p:attrNameLst>
                      </p:cBhvr>
                      <p:tavLst>
                        <p:tav tm="0">
                          <p:val>
                            <p:fltVal val="360"/>
                          </p:val>
                        </p:tav>
                        <p:tav tm="100000">
                          <p:val>
                            <p:fltVal val="0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10243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49" presetClass="entr" presetSubtype="0" decel="100000" fill="hold" nodeType="with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4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10243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10243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10243"/>
                        </p:tgtEl>
                        <p:attrNameLst>
                          <p:attrName>style.rotation</p:attrName>
                        </p:attrNameLst>
                      </p:cBhvr>
                      <p:tavLst>
                        <p:tav tm="0">
                          <p:val>
                            <p:fltVal val="360"/>
                          </p:val>
                        </p:tav>
                        <p:tav tm="100000">
                          <p:val>
                            <p:fltVal val="0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10243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49" presetClass="entr" presetSubtype="0" decel="100000" fill="hold" nodeType="with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4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10243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10243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10243"/>
                        </p:tgtEl>
                        <p:attrNameLst>
                          <p:attrName>style.rotation</p:attrName>
                        </p:attrNameLst>
                      </p:cBhvr>
                      <p:tavLst>
                        <p:tav tm="0">
                          <p:val>
                            <p:fltVal val="360"/>
                          </p:val>
                        </p:tav>
                        <p:tav tm="100000">
                          <p:val>
                            <p:fltVal val="0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10243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49" presetClass="entr" presetSubtype="0" decel="100000" fill="hold" nodeType="with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4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10243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10243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10243"/>
                        </p:tgtEl>
                        <p:attrNameLst>
                          <p:attrName>style.rotation</p:attrName>
                        </p:attrNameLst>
                      </p:cBhvr>
                      <p:tavLst>
                        <p:tav tm="0">
                          <p:val>
                            <p:fltVal val="360"/>
                          </p:val>
                        </p:tav>
                        <p:tav tm="100000">
                          <p:val>
                            <p:fltVal val="0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10243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49" presetClass="entr" presetSubtype="0" decel="100000" fill="hold" nodeType="with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4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10243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10243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10243"/>
                        </p:tgtEl>
                        <p:attrNameLst>
                          <p:attrName>style.rotation</p:attrName>
                        </p:attrNameLst>
                      </p:cBhvr>
                      <p:tavLst>
                        <p:tav tm="0">
                          <p:val>
                            <p:fltVal val="360"/>
                          </p:val>
                        </p:tav>
                        <p:tav tm="100000">
                          <p:val>
                            <p:fltVal val="0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10243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Rot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ru-RU" sz="3600"/>
              <a:t>Волонтёрская организация Брянского Государственного Университета им. И.Г. Петровского</a:t>
            </a:r>
          </a:p>
        </p:txBody>
      </p:sp>
      <p:sp>
        <p:nvSpPr>
          <p:cNvPr id="6147" name="Rectangle 3"/>
          <p:cNvSpPr>
            <a:spLocks noGrp="1" noRot="1" noChangeArrowheads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/>
              <a:t>Мы там, где сможем помочь!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2" name="Rectangle 4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z="4000"/>
              <a:t>Международное сотрудничество</a:t>
            </a:r>
          </a:p>
        </p:txBody>
      </p:sp>
      <p:sp>
        <p:nvSpPr>
          <p:cNvPr id="32773" name="Rectangle 5"/>
          <p:cNvSpPr>
            <a:spLocks noGrp="1" noRot="1" noChangeArrowheads="1"/>
          </p:cNvSpPr>
          <p:nvPr>
            <p:ph type="body" sz="half" idx="1"/>
          </p:nvPr>
        </p:nvSpPr>
        <p:spPr/>
        <p:txBody>
          <a:bodyPr/>
          <a:lstStyle/>
          <a:p>
            <a:r>
              <a:rPr lang="ru-RU" sz="2400"/>
              <a:t>С белорусским организацией « Юнеско» в г. Гомеле обмен опытом и разработками по проведение не только мероприятий по здоровому образу жизни, но толерантности и трудовой деятельности</a:t>
            </a:r>
          </a:p>
        </p:txBody>
      </p:sp>
      <p:pic>
        <p:nvPicPr>
          <p:cNvPr id="32775" name="Picture 7" descr="DSC02643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5340350" y="1676400"/>
            <a:ext cx="2809875" cy="4422775"/>
          </a:xfr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20" name="Rectangle 4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Мы - волонтёры</a:t>
            </a:r>
          </a:p>
        </p:txBody>
      </p:sp>
      <p:sp>
        <p:nvSpPr>
          <p:cNvPr id="34822" name="Rectangle 6"/>
          <p:cNvSpPr>
            <a:spLocks noGrp="1" noRot="1" noChangeArrowheads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ru-RU" sz="2800"/>
              <a:t>Направлений деятельности достаточно много теперь мы будем только развиваться и двигаться вперёд</a:t>
            </a:r>
          </a:p>
        </p:txBody>
      </p:sp>
      <p:pic>
        <p:nvPicPr>
          <p:cNvPr id="34823" name="Picture 7" descr="DSCN680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301625" y="2317750"/>
            <a:ext cx="4194175" cy="3138488"/>
          </a:xfr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0" name="Rectangle 4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Мы целая организация </a:t>
            </a:r>
          </a:p>
        </p:txBody>
      </p:sp>
      <p:sp>
        <p:nvSpPr>
          <p:cNvPr id="14341" name="Rectangle 5"/>
          <p:cNvSpPr>
            <a:spLocks noGrp="1" noRot="1" noChangeArrowheads="1"/>
          </p:cNvSpPr>
          <p:nvPr>
            <p:ph type="body" sz="half" idx="1"/>
          </p:nvPr>
        </p:nvSpPr>
        <p:spPr/>
        <p:txBody>
          <a:bodyPr/>
          <a:lstStyle/>
          <a:p>
            <a:r>
              <a:rPr lang="ru-RU" sz="2400"/>
              <a:t>На каждом из 12 факультетов вуза есть свои волонтёры, которые помогают деканату проводить мероприятия связанные со здоровым образом жизни, помощи студентам с трудным семейным положением и многие другие полезные дела</a:t>
            </a:r>
          </a:p>
        </p:txBody>
      </p:sp>
      <p:pic>
        <p:nvPicPr>
          <p:cNvPr id="14343" name="Picture 7" descr="DSC01508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648200" y="2314575"/>
            <a:ext cx="4194175" cy="3144838"/>
          </a:xfr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8" name="Rectangle 4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z="4000"/>
              <a:t>Студенческий совет БГУ- координационный волонтёрский штаб</a:t>
            </a:r>
          </a:p>
        </p:txBody>
      </p:sp>
      <p:sp>
        <p:nvSpPr>
          <p:cNvPr id="16390" name="Rectangle 6"/>
          <p:cNvSpPr>
            <a:spLocks noGrp="1" noRot="1" noChangeArrowheads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ru-RU" sz="2400"/>
              <a:t>На заседаниях студенческого совета БГУ формируется программа деятельности волонтёрского отряда совместно с установочными мероприятиями городского волонтёрского движения « Жизнь в твоих руках»</a:t>
            </a:r>
          </a:p>
        </p:txBody>
      </p:sp>
      <p:pic>
        <p:nvPicPr>
          <p:cNvPr id="16393" name="Picture 9" descr="P1010100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301625" y="2314575"/>
            <a:ext cx="4194175" cy="3146425"/>
          </a:xfr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Основные направления работы</a:t>
            </a:r>
          </a:p>
        </p:txBody>
      </p:sp>
      <p:sp>
        <p:nvSpPr>
          <p:cNvPr id="18435" name="Rectangle 3"/>
          <p:cNvSpPr>
            <a:spLocks noGrp="1" noRot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ru-RU"/>
              <a:t>Проведение лекций для студентов первого курса о вреде наркотиков, табака, алкоголя с применением новых форм работы и студенческой инициативы.</a:t>
            </a:r>
          </a:p>
          <a:p>
            <a:pPr>
              <a:lnSpc>
                <a:spcPct val="90000"/>
              </a:lnSpc>
            </a:pPr>
            <a:r>
              <a:rPr lang="ru-RU"/>
              <a:t>Работа в детских приютах и колониях.</a:t>
            </a:r>
          </a:p>
          <a:p>
            <a:pPr>
              <a:lnSpc>
                <a:spcPct val="90000"/>
              </a:lnSpc>
            </a:pPr>
            <a:r>
              <a:rPr lang="ru-RU"/>
              <a:t>Работа с ветеранами университета.</a:t>
            </a:r>
          </a:p>
          <a:p>
            <a:pPr>
              <a:lnSpc>
                <a:spcPct val="90000"/>
              </a:lnSpc>
            </a:pPr>
            <a:r>
              <a:rPr lang="ru-RU"/>
              <a:t>Международное сотрудничество.</a:t>
            </a:r>
          </a:p>
          <a:p>
            <a:pPr>
              <a:lnSpc>
                <a:spcPct val="90000"/>
              </a:lnSpc>
            </a:pPr>
            <a:r>
              <a:rPr lang="ru-RU"/>
              <a:t>Участие в городских волонтёрских акциях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4" name="Rectangle 4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Работа в приютах</a:t>
            </a:r>
          </a:p>
        </p:txBody>
      </p:sp>
      <p:sp>
        <p:nvSpPr>
          <p:cNvPr id="20485" name="Rectangle 5"/>
          <p:cNvSpPr>
            <a:spLocks noGrp="1" noRot="1" noChangeArrowheads="1"/>
          </p:cNvSpPr>
          <p:nvPr>
            <p:ph type="body" sz="half" idx="1"/>
          </p:nvPr>
        </p:nvSpPr>
        <p:spPr/>
        <p:txBody>
          <a:bodyPr/>
          <a:lstStyle/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ru-RU" sz="2400"/>
              <a:t>Инициативная группа студентов социально- педагогического и филологического факультетов работает по проекту « Шире круг» по помощи детям из социальных приютов в проведении их досуговой деятельности. Проект лауреат городского и областного конкурса молодёжных инициатив</a:t>
            </a:r>
          </a:p>
        </p:txBody>
      </p:sp>
      <p:pic>
        <p:nvPicPr>
          <p:cNvPr id="20487" name="Picture 7" descr="DSCN6846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648200" y="2317750"/>
            <a:ext cx="4194175" cy="3138488"/>
          </a:xfr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80" name="Rectangle 4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Работа в приютах</a:t>
            </a:r>
          </a:p>
        </p:txBody>
      </p:sp>
      <p:sp>
        <p:nvSpPr>
          <p:cNvPr id="24582" name="Rectangle 6"/>
          <p:cNvSpPr>
            <a:spLocks noGrp="1" noRot="1" noChangeArrowheads="1"/>
          </p:cNvSpPr>
          <p:nvPr>
            <p:ph type="body" sz="half" idx="1"/>
          </p:nvPr>
        </p:nvSpPr>
        <p:spPr/>
        <p:txBody>
          <a:bodyPr/>
          <a:lstStyle/>
          <a:p>
            <a:r>
              <a:rPr lang="ru-RU" sz="2400"/>
              <a:t>В разработанных играх принимают участие и простые студенты, а дети после каждого прихода просят вернуться к ним снова, чтобы увидеть клоунов, постановочное действие и конечно же поиграть.</a:t>
            </a:r>
          </a:p>
        </p:txBody>
      </p:sp>
      <p:pic>
        <p:nvPicPr>
          <p:cNvPr id="24585" name="Picture 9" descr="DSCN6822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5318125" y="1676400"/>
            <a:ext cx="2854325" cy="2135188"/>
          </a:xfrm>
        </p:spPr>
      </p:pic>
      <p:pic>
        <p:nvPicPr>
          <p:cNvPr id="24586" name="Picture 10" descr="DSCN6840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5318125" y="3963988"/>
            <a:ext cx="2854325" cy="2135187"/>
          </a:xfr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z="4000"/>
              <a:t>Работа в ветеранами университета</a:t>
            </a:r>
          </a:p>
        </p:txBody>
      </p:sp>
      <p:sp>
        <p:nvSpPr>
          <p:cNvPr id="27652" name="Rectangle 4"/>
          <p:cNvSpPr>
            <a:spLocks noGrp="1" noRot="1" noChangeArrowheads="1"/>
          </p:cNvSpPr>
          <p:nvPr>
            <p:ph type="body" sz="half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ru-RU" sz="2000"/>
              <a:t>Ежегодно к общероссийским и городским праздникам: День Победы, День Учителя, День Города волонтёры приглашают ветеранов на встречу в музей, организовываются концерты в общежитии. Те ветераны, которые в силу разных причин не могут посетить эти мероприятия обязательно поздравляются на дому</a:t>
            </a:r>
          </a:p>
        </p:txBody>
      </p:sp>
      <p:pic>
        <p:nvPicPr>
          <p:cNvPr id="27654" name="Picture 6" descr="DSCN9123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648200" y="2317750"/>
            <a:ext cx="4194175" cy="3138488"/>
          </a:xfr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z="4000"/>
              <a:t>Профилактика здорового образа жизни</a:t>
            </a:r>
          </a:p>
        </p:txBody>
      </p:sp>
      <p:sp>
        <p:nvSpPr>
          <p:cNvPr id="29699" name="Rectangle 3"/>
          <p:cNvSpPr>
            <a:spLocks noGrp="1" noRot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ru-RU"/>
              <a:t>Лекции о вреде наркотиков, основанные на опыте полученном на городском слёте волонтёров и методических разработках психологов и управления Госнарконтроля.</a:t>
            </a:r>
          </a:p>
          <a:p>
            <a:pPr>
              <a:lnSpc>
                <a:spcPct val="90000"/>
              </a:lnSpc>
            </a:pPr>
            <a:r>
              <a:rPr lang="ru-RU"/>
              <a:t>Разработка фестиваля живой музыки « Дети солнца» с проведением в рамках фестиваля конкурса фотографий « За здоровый образ жизни»</a:t>
            </a:r>
          </a:p>
          <a:p>
            <a:pPr>
              <a:lnSpc>
                <a:spcPct val="90000"/>
              </a:lnSpc>
            </a:pPr>
            <a:endParaRPr lang="ru-RU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4" name="Rectangle 4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z="4000"/>
              <a:t>Международное сотрудничество</a:t>
            </a:r>
          </a:p>
        </p:txBody>
      </p:sp>
      <p:sp>
        <p:nvSpPr>
          <p:cNvPr id="30725" name="Rectangle 5"/>
          <p:cNvSpPr>
            <a:spLocks noGrp="1" noRot="1" noChangeArrowheads="1"/>
          </p:cNvSpPr>
          <p:nvPr>
            <p:ph type="body" sz="half" idx="1"/>
          </p:nvPr>
        </p:nvSpPr>
        <p:spPr/>
        <p:txBody>
          <a:bodyPr/>
          <a:lstStyle/>
          <a:p>
            <a:r>
              <a:rPr lang="ru-RU" sz="2400"/>
              <a:t>С немецкой организацией « Добрые тамплиеры» и городской газетой « Молодой Брянск» наши волонтёры сотрудничают по всем направлениям профилактике здорового образа жизни, в том числе от полного отказа от вредных привычек</a:t>
            </a:r>
          </a:p>
        </p:txBody>
      </p:sp>
      <p:pic>
        <p:nvPicPr>
          <p:cNvPr id="30727" name="Picture 7" descr="Изображение 057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648200" y="2314575"/>
            <a:ext cx="4194175" cy="3146425"/>
          </a:xfr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Облака">
  <a:themeElements>
    <a:clrScheme name="Облака 1">
      <a:dk1>
        <a:srgbClr val="4D4D4D"/>
      </a:dk1>
      <a:lt1>
        <a:srgbClr val="FFFFFF"/>
      </a:lt1>
      <a:dk2>
        <a:srgbClr val="0000A4"/>
      </a:dk2>
      <a:lt2>
        <a:srgbClr val="B7E7FF"/>
      </a:lt2>
      <a:accent1>
        <a:srgbClr val="0099CC"/>
      </a:accent1>
      <a:accent2>
        <a:srgbClr val="00CC99"/>
      </a:accent2>
      <a:accent3>
        <a:srgbClr val="AAAACF"/>
      </a:accent3>
      <a:accent4>
        <a:srgbClr val="DADADA"/>
      </a:accent4>
      <a:accent5>
        <a:srgbClr val="AACAE2"/>
      </a:accent5>
      <a:accent6>
        <a:srgbClr val="00B98A"/>
      </a:accent6>
      <a:hlink>
        <a:srgbClr val="FFCC00"/>
      </a:hlink>
      <a:folHlink>
        <a:srgbClr val="EE941C"/>
      </a:folHlink>
    </a:clrScheme>
    <a:fontScheme name="Облака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блака 1">
        <a:dk1>
          <a:srgbClr val="4D4D4D"/>
        </a:dk1>
        <a:lt1>
          <a:srgbClr val="FFFFFF"/>
        </a:lt1>
        <a:dk2>
          <a:srgbClr val="0000A4"/>
        </a:dk2>
        <a:lt2>
          <a:srgbClr val="B7E7FF"/>
        </a:lt2>
        <a:accent1>
          <a:srgbClr val="0099CC"/>
        </a:accent1>
        <a:accent2>
          <a:srgbClr val="00CC99"/>
        </a:accent2>
        <a:accent3>
          <a:srgbClr val="AAAACF"/>
        </a:accent3>
        <a:accent4>
          <a:srgbClr val="DADADA"/>
        </a:accent4>
        <a:accent5>
          <a:srgbClr val="AACAE2"/>
        </a:accent5>
        <a:accent6>
          <a:srgbClr val="00B98A"/>
        </a:accent6>
        <a:hlink>
          <a:srgbClr val="FFCC00"/>
        </a:hlink>
        <a:folHlink>
          <a:srgbClr val="EE941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блака 2">
        <a:dk1>
          <a:srgbClr val="000066"/>
        </a:dk1>
        <a:lt1>
          <a:srgbClr val="FFFFFF"/>
        </a:lt1>
        <a:dk2>
          <a:srgbClr val="00A2DC"/>
        </a:dk2>
        <a:lt2>
          <a:srgbClr val="FFFFFF"/>
        </a:lt2>
        <a:accent1>
          <a:srgbClr val="0079A4"/>
        </a:accent1>
        <a:accent2>
          <a:srgbClr val="33CCCC"/>
        </a:accent2>
        <a:accent3>
          <a:srgbClr val="AACEEB"/>
        </a:accent3>
        <a:accent4>
          <a:srgbClr val="DADADA"/>
        </a:accent4>
        <a:accent5>
          <a:srgbClr val="AABECF"/>
        </a:accent5>
        <a:accent6>
          <a:srgbClr val="2DB9B9"/>
        </a:accent6>
        <a:hlink>
          <a:srgbClr val="FFFF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блака 3">
        <a:dk1>
          <a:srgbClr val="010199"/>
        </a:dk1>
        <a:lt1>
          <a:srgbClr val="FFFFFF"/>
        </a:lt1>
        <a:dk2>
          <a:srgbClr val="000092"/>
        </a:dk2>
        <a:lt2>
          <a:srgbClr val="CCFFFF"/>
        </a:lt2>
        <a:accent1>
          <a:srgbClr val="66CCFF"/>
        </a:accent1>
        <a:accent2>
          <a:srgbClr val="2EBDBA"/>
        </a:accent2>
        <a:accent3>
          <a:srgbClr val="AAAAC7"/>
        </a:accent3>
        <a:accent4>
          <a:srgbClr val="DADADA"/>
        </a:accent4>
        <a:accent5>
          <a:srgbClr val="B8E2FF"/>
        </a:accent5>
        <a:accent6>
          <a:srgbClr val="29ABA8"/>
        </a:accent6>
        <a:hlink>
          <a:srgbClr val="66FFFF"/>
        </a:hlink>
        <a:folHlink>
          <a:srgbClr val="CC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блака 4">
        <a:dk1>
          <a:srgbClr val="000000"/>
        </a:dk1>
        <a:lt1>
          <a:srgbClr val="FFFFFF"/>
        </a:lt1>
        <a:dk2>
          <a:srgbClr val="006A67"/>
        </a:dk2>
        <a:lt2>
          <a:srgbClr val="FFFFCC"/>
        </a:lt2>
        <a:accent1>
          <a:srgbClr val="33CCCC"/>
        </a:accent1>
        <a:accent2>
          <a:srgbClr val="6D6FC7"/>
        </a:accent2>
        <a:accent3>
          <a:srgbClr val="AAB9B8"/>
        </a:accent3>
        <a:accent4>
          <a:srgbClr val="DADADA"/>
        </a:accent4>
        <a:accent5>
          <a:srgbClr val="ADE2E2"/>
        </a:accent5>
        <a:accent6>
          <a:srgbClr val="6264B4"/>
        </a:accent6>
        <a:hlink>
          <a:srgbClr val="00FFFF"/>
        </a:hlink>
        <a:folHlink>
          <a:srgbClr val="00CC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блака 5">
        <a:dk1>
          <a:srgbClr val="4D4D4D"/>
        </a:dk1>
        <a:lt1>
          <a:srgbClr val="FFFFFF"/>
        </a:lt1>
        <a:dk2>
          <a:srgbClr val="650BB7"/>
        </a:dk2>
        <a:lt2>
          <a:srgbClr val="FFFFFF"/>
        </a:lt2>
        <a:accent1>
          <a:srgbClr val="FF66FF"/>
        </a:accent1>
        <a:accent2>
          <a:srgbClr val="666699"/>
        </a:accent2>
        <a:accent3>
          <a:srgbClr val="B8AAD8"/>
        </a:accent3>
        <a:accent4>
          <a:srgbClr val="DADADA"/>
        </a:accent4>
        <a:accent5>
          <a:srgbClr val="FFB8FF"/>
        </a:accent5>
        <a:accent6>
          <a:srgbClr val="5C5C8A"/>
        </a:accent6>
        <a:hlink>
          <a:srgbClr val="E9E9FF"/>
        </a:hlink>
        <a:folHlink>
          <a:srgbClr val="CCE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блака 6">
        <a:dk1>
          <a:srgbClr val="FFFFFF"/>
        </a:dk1>
        <a:lt1>
          <a:srgbClr val="FFFFFF"/>
        </a:lt1>
        <a:dk2>
          <a:srgbClr val="005000"/>
        </a:dk2>
        <a:lt2>
          <a:srgbClr val="DCEAAE"/>
        </a:lt2>
        <a:accent1>
          <a:srgbClr val="99CC00"/>
        </a:accent1>
        <a:accent2>
          <a:srgbClr val="6F801A"/>
        </a:accent2>
        <a:accent3>
          <a:srgbClr val="AAB3AA"/>
        </a:accent3>
        <a:accent4>
          <a:srgbClr val="DADADA"/>
        </a:accent4>
        <a:accent5>
          <a:srgbClr val="CAE2AA"/>
        </a:accent5>
        <a:accent6>
          <a:srgbClr val="647316"/>
        </a:accent6>
        <a:hlink>
          <a:srgbClr val="FFFFCC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блака 7">
        <a:dk1>
          <a:srgbClr val="4F4F77"/>
        </a:dk1>
        <a:lt1>
          <a:srgbClr val="FFFFFF"/>
        </a:lt1>
        <a:dk2>
          <a:srgbClr val="7979A5"/>
        </a:dk2>
        <a:lt2>
          <a:srgbClr val="F3F3FF"/>
        </a:lt2>
        <a:accent1>
          <a:srgbClr val="5D5D8B"/>
        </a:accent1>
        <a:accent2>
          <a:srgbClr val="66CCFF"/>
        </a:accent2>
        <a:accent3>
          <a:srgbClr val="BEBECF"/>
        </a:accent3>
        <a:accent4>
          <a:srgbClr val="DADADA"/>
        </a:accent4>
        <a:accent5>
          <a:srgbClr val="B6B6C4"/>
        </a:accent5>
        <a:accent6>
          <a:srgbClr val="5CB9E7"/>
        </a:accent6>
        <a:hlink>
          <a:srgbClr val="CCECFF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блака 8">
        <a:dk1>
          <a:srgbClr val="000000"/>
        </a:dk1>
        <a:lt1>
          <a:srgbClr val="B9B9B9"/>
        </a:lt1>
        <a:dk2>
          <a:srgbClr val="8A8472"/>
        </a:dk2>
        <a:lt2>
          <a:srgbClr val="4D4D4D"/>
        </a:lt2>
        <a:accent1>
          <a:srgbClr val="EDEEE2"/>
        </a:accent1>
        <a:accent2>
          <a:srgbClr val="7FAA7E"/>
        </a:accent2>
        <a:accent3>
          <a:srgbClr val="D9D9D9"/>
        </a:accent3>
        <a:accent4>
          <a:srgbClr val="000000"/>
        </a:accent4>
        <a:accent5>
          <a:srgbClr val="F4F5EE"/>
        </a:accent5>
        <a:accent6>
          <a:srgbClr val="729A72"/>
        </a:accent6>
        <a:hlink>
          <a:srgbClr val="008000"/>
        </a:hlink>
        <a:folHlink>
          <a:srgbClr val="9894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блака 9">
        <a:dk1>
          <a:srgbClr val="000000"/>
        </a:dk1>
        <a:lt1>
          <a:srgbClr val="FEA24E"/>
        </a:lt1>
        <a:dk2>
          <a:srgbClr val="CC6600"/>
        </a:dk2>
        <a:lt2>
          <a:srgbClr val="808080"/>
        </a:lt2>
        <a:accent1>
          <a:srgbClr val="FBEECD"/>
        </a:accent1>
        <a:accent2>
          <a:srgbClr val="ECD044"/>
        </a:accent2>
        <a:accent3>
          <a:srgbClr val="FECEB2"/>
        </a:accent3>
        <a:accent4>
          <a:srgbClr val="000000"/>
        </a:accent4>
        <a:accent5>
          <a:srgbClr val="FDF5E3"/>
        </a:accent5>
        <a:accent6>
          <a:srgbClr val="D6BC3D"/>
        </a:accent6>
        <a:hlink>
          <a:srgbClr val="E42B00"/>
        </a:hlink>
        <a:folHlink>
          <a:srgbClr val="996633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Clouds</Template>
  <TotalTime>61</TotalTime>
  <Words>375</Words>
  <Application>Microsoft Office PowerPoint</Application>
  <PresentationFormat>Экран (4:3)</PresentationFormat>
  <Paragraphs>27</Paragraphs>
  <Slides>11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4" baseType="lpstr">
      <vt:lpstr>Arial</vt:lpstr>
      <vt:lpstr>Wingdings</vt:lpstr>
      <vt:lpstr>Облака</vt:lpstr>
      <vt:lpstr>Волонтёрская организация Брянского Государственного Университета им. И.Г. Петровского</vt:lpstr>
      <vt:lpstr>Мы целая организация </vt:lpstr>
      <vt:lpstr>Студенческий совет БГУ- координационный волонтёрский штаб</vt:lpstr>
      <vt:lpstr>Основные направления работы</vt:lpstr>
      <vt:lpstr>Работа в приютах</vt:lpstr>
      <vt:lpstr>Работа в приютах</vt:lpstr>
      <vt:lpstr>Работа в ветеранами университета</vt:lpstr>
      <vt:lpstr>Профилактика здорового образа жизни</vt:lpstr>
      <vt:lpstr>Международное сотрудничество</vt:lpstr>
      <vt:lpstr>Международное сотрудничество</vt:lpstr>
      <vt:lpstr>Мы - волонтёры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Эдя</dc:creator>
  <cp:lastModifiedBy>Эдя</cp:lastModifiedBy>
  <cp:revision>1</cp:revision>
  <cp:lastPrinted>1601-01-01T00:00:00Z</cp:lastPrinted>
  <dcterms:created xsi:type="dcterms:W3CDTF">1601-01-01T00:00:00Z</dcterms:created>
  <dcterms:modified xsi:type="dcterms:W3CDTF">2013-05-11T07:12:07Z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